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320">
          <p15:clr>
            <a:srgbClr val="9AA0A6"/>
          </p15:clr>
        </p15:guide>
        <p15:guide id="4" pos="144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4320"/>
        <p:guide pos="144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b0eaf75d7e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b0eaf75d7e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be236a08a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be236a08a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be236a08a1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be236a08a1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80dd651b4b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80dd651b4b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80dd651b4b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80dd651b4b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80dd651b4b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80dd651b4b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0dd651b4b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0dd651b4b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be236a08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be236a08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be236a08a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be236a08a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be236a08a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be236a08a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b2388c6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b2388c6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be236a08a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be236a08a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be236a08a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be236a08a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be236a08a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be236a08a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be236a08a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be236a08a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e236a08a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be236a08a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b0eaf75d7e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b0eaf75d7e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b2388c6c4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b2388c6c4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b2388c6c4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b2388c6c4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b0eaf75d7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b0eaf75d7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b0eaf75d7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b0eaf75d7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b0eaf75d7e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b0eaf75d7e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0eaf75d7e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b0eaf75d7e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b0eaf75d7e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b0eaf75d7e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tackoverflow.com/questions/5789239/calculate-largest-inscribed-rectangle-in-a-rotated-rectangle#7519376" TargetMode="External"/><Relationship Id="rId4" Type="http://schemas.openxmlformats.org/officeDocument/2006/relationships/hyperlink" Target="https://stackoverflow.com/questions/16702966/rotate-image-and-crop-out-black-borders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iki.cancerimagingarchive.net/pages/viewpage.action?pageId=70230281" TargetMode="External"/><Relationship Id="rId4" Type="http://schemas.openxmlformats.org/officeDocument/2006/relationships/hyperlink" Target="https://www.baeldung.com/cs/cross-validation-k-fold-loo" TargetMode="External"/><Relationship Id="rId5" Type="http://schemas.openxmlformats.org/officeDocument/2006/relationships/hyperlink" Target="https://stackoverflow.com/questions/16702966/rotate-image-and-crop-out-black-borders" TargetMode="External"/><Relationship Id="rId6" Type="http://schemas.openxmlformats.org/officeDocument/2006/relationships/hyperlink" Target="https://stackoverflow.com/questions/16702966/rotate-image-and-crop-out-black-borders" TargetMode="External"/><Relationship Id="rId7" Type="http://schemas.openxmlformats.org/officeDocument/2006/relationships/hyperlink" Target="https://stackoverflow.com/questions/16702966/rotate-image-and-crop-out-black-borders" TargetMode="External"/><Relationship Id="rId8" Type="http://schemas.openxmlformats.org/officeDocument/2006/relationships/hyperlink" Target="https://stackoverflow.com/questions/5789239/calculate-largest-inscribed-rectangle-in-a-rotated-rectangle#7519376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Classifying Pneumonia in Chest X-Rays of COVID-19 Patients</a:t>
            </a:r>
            <a:endParaRPr sz="38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Andrew Avola, Kristen Cocciante, Amit Deb,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Joseph Henderson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Imbalance: The Problem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311700" y="1152475"/>
            <a:ext cx="314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Another issue we encountered with the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Very high imbalance of negative scans compared to other 3 categories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Without </a:t>
            </a:r>
            <a:r>
              <a:rPr lang="en"/>
              <a:t>addressing this imbalance, the model was more likely to falsely predict a scan as negative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925" y="1152476"/>
            <a:ext cx="5353950" cy="23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3544925" y="3581925"/>
            <a:ext cx="5354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 o</a:t>
            </a:r>
            <a:r>
              <a:rPr lang="en">
                <a:solidFill>
                  <a:schemeClr val="dk1"/>
                </a:solidFill>
              </a:rPr>
              <a:t>verabundance of negative scans in the </a:t>
            </a:r>
            <a:r>
              <a:rPr lang="en">
                <a:solidFill>
                  <a:schemeClr val="dk1"/>
                </a:solidFill>
              </a:rPr>
              <a:t>initial</a:t>
            </a:r>
            <a:r>
              <a:rPr lang="en">
                <a:solidFill>
                  <a:schemeClr val="dk1"/>
                </a:solidFill>
              </a:rPr>
              <a:t> dataset led to our model predicting almost all scans as negative. The model associated with the above matrix had an accuracy of about 75%, but only because nearly ¾ of the scans in the data set are negative and so the accuracy value was not high, but just a byproduct of the guessing patterns of the model.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Imbalance: The Goal</a:t>
            </a:r>
            <a:endParaRPr/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311700" y="1144050"/>
            <a:ext cx="4260300" cy="3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We have to </a:t>
            </a:r>
            <a:r>
              <a:rPr lang="en" sz="1900"/>
              <a:t>decide</a:t>
            </a:r>
            <a:r>
              <a:rPr lang="en" sz="1900"/>
              <a:t> how to </a:t>
            </a:r>
            <a:r>
              <a:rPr lang="en" sz="1900"/>
              <a:t>normalize</a:t>
            </a:r>
            <a:br>
              <a:rPr lang="en" sz="1900"/>
            </a:br>
            <a:r>
              <a:rPr lang="en" sz="1900"/>
              <a:t>the amount of data given to us.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Double files in the smallest </a:t>
            </a:r>
            <a:r>
              <a:rPr lang="en" sz="1500"/>
              <a:t>category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Make the other categories file amount to the doubled smallest category amount</a:t>
            </a:r>
            <a:endParaRPr sz="1500"/>
          </a:p>
        </p:txBody>
      </p:sp>
      <p:pic>
        <p:nvPicPr>
          <p:cNvPr id="207" name="Google Shape;207;p2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031" y="1144050"/>
            <a:ext cx="3791949" cy="23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 txBox="1"/>
          <p:nvPr/>
        </p:nvSpPr>
        <p:spPr>
          <a:xfrm>
            <a:off x="5026350" y="3615050"/>
            <a:ext cx="366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Example of what might </a:t>
            </a:r>
            <a:r>
              <a:rPr lang="en">
                <a:solidFill>
                  <a:schemeClr val="dk1"/>
                </a:solidFill>
              </a:rPr>
              <a:t>happen to each batch of images after the data imbalance is corrected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Imbalance: Filling</a:t>
            </a:r>
            <a:endParaRPr/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lang="en"/>
              <a:t>order to fill the categories to match the amount of files to the doubled category we need to fill.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There are two ideas to fill data: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Clone a file in a category until we reach the normalized amount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run into the issue of having bias because we would train on double the amount of the same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Clone and augment the file in until we reach the normalized amount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do augmentation by rotating the image slightly by -4 to 4 degrees to simulate a doctor perhaps scanning in a xray slight off or a patient not being centered</a:t>
            </a:r>
            <a:endParaRPr/>
          </a:p>
        </p:txBody>
      </p:sp>
      <p:pic>
        <p:nvPicPr>
          <p:cNvPr id="215" name="Google Shape;215;p24"/>
          <p:cNvPicPr preferRelativeResize="0"/>
          <p:nvPr/>
        </p:nvPicPr>
        <p:blipFill rotWithShape="1">
          <a:blip r:embed="rId3">
            <a:alphaModFix/>
          </a:blip>
          <a:srcRect b="2880" l="0" r="0" t="-2879"/>
          <a:stretch/>
        </p:blipFill>
        <p:spPr>
          <a:xfrm>
            <a:off x="5754250" y="-66650"/>
            <a:ext cx="3078050" cy="12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Imbalance: Remove Margins From Rotated Images</a:t>
            </a:r>
            <a:endParaRPr/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311700" y="1370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remove these margins for the rotated image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need </a:t>
            </a:r>
            <a:r>
              <a:rPr lang="en"/>
              <a:t>perform</a:t>
            </a:r>
            <a:r>
              <a:rPr lang="en"/>
              <a:t> some several operations to achieve</a:t>
            </a:r>
            <a:br>
              <a:rPr lang="en"/>
            </a:br>
            <a:r>
              <a:rPr lang="en"/>
              <a:t>t</a:t>
            </a:r>
            <a:r>
              <a:rPr lang="en"/>
              <a:t>his result, </a:t>
            </a:r>
            <a:r>
              <a:rPr lang="en"/>
              <a:t>including</a:t>
            </a:r>
            <a:r>
              <a:rPr lang="en"/>
              <a:t> calculating the bounds and</a:t>
            </a:r>
            <a:br>
              <a:rPr lang="en"/>
            </a:br>
            <a:r>
              <a:rPr lang="en"/>
              <a:t>s</a:t>
            </a:r>
            <a:r>
              <a:rPr lang="en"/>
              <a:t>caling the result to achieve the max area of the image</a:t>
            </a:r>
            <a:r>
              <a:rPr baseline="30000" lang="en" u="sng">
                <a:solidFill>
                  <a:schemeClr val="hlink"/>
                </a:solidFill>
                <a:hlinkClick r:id="rId3"/>
              </a:rPr>
              <a:t>[1]</a:t>
            </a:r>
            <a:r>
              <a:rPr baseline="30000" lang="en" u="sng">
                <a:solidFill>
                  <a:schemeClr val="hlink"/>
                </a:solidFill>
                <a:hlinkClick r:id="rId4"/>
              </a:rPr>
              <a:t>[2]</a:t>
            </a:r>
            <a:endParaRPr baseline="30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6675" y="1294013"/>
            <a:ext cx="2228850" cy="2219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25"/>
          <p:cNvCxnSpPr/>
          <p:nvPr/>
        </p:nvCxnSpPr>
        <p:spPr>
          <a:xfrm flipH="1" rot="10800000">
            <a:off x="5488175" y="3135425"/>
            <a:ext cx="874200" cy="5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25"/>
          <p:cNvCxnSpPr/>
          <p:nvPr/>
        </p:nvCxnSpPr>
        <p:spPr>
          <a:xfrm>
            <a:off x="5933600" y="1067900"/>
            <a:ext cx="655500" cy="33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25"/>
          <p:cNvCxnSpPr/>
          <p:nvPr/>
        </p:nvCxnSpPr>
        <p:spPr>
          <a:xfrm flipH="1">
            <a:off x="8438100" y="1294825"/>
            <a:ext cx="521100" cy="48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25"/>
          <p:cNvCxnSpPr/>
          <p:nvPr/>
        </p:nvCxnSpPr>
        <p:spPr>
          <a:xfrm rot="10800000">
            <a:off x="8413050" y="3488350"/>
            <a:ext cx="252000" cy="51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7" name="Google Shape;22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536" y="3026125"/>
            <a:ext cx="2390289" cy="15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27000" y="3454063"/>
            <a:ext cx="3779800" cy="1430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Imbalance: Culling</a:t>
            </a:r>
            <a:endParaRPr/>
          </a:p>
        </p:txBody>
      </p:sp>
      <p:sp>
        <p:nvSpPr>
          <p:cNvPr id="234" name="Google Shape;23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</a:t>
            </a:r>
            <a:r>
              <a:rPr lang="en"/>
              <a:t>categories</a:t>
            </a:r>
            <a:r>
              <a:rPr lang="en"/>
              <a:t> we cull are </a:t>
            </a:r>
            <a:r>
              <a:rPr lang="en"/>
              <a:t>categories</a:t>
            </a:r>
            <a:r>
              <a:rPr lang="en"/>
              <a:t> whose file amounts are greater than the normalized amount. We randomly cull files in those categories until we reach the normalized amount. This is so that we </a:t>
            </a:r>
            <a:r>
              <a:rPr lang="en"/>
              <a:t>don't</a:t>
            </a:r>
            <a:r>
              <a:rPr lang="en"/>
              <a:t> have so much bias in our training set.</a:t>
            </a:r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725" y="2759125"/>
            <a:ext cx="213360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17253">
            <a:off x="4529996" y="3068176"/>
            <a:ext cx="904725" cy="235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000" y="2571750"/>
            <a:ext cx="213360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38" y="3028113"/>
            <a:ext cx="2143125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Pre-Preprocessing the Data for the Model</a:t>
            </a:r>
            <a:endParaRPr/>
          </a:p>
        </p:txBody>
      </p:sp>
      <p:sp>
        <p:nvSpPr>
          <p:cNvPr id="244" name="Google Shape;24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make sure these images are ready for the model to accept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Images need to be unsigned integer 8 bit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Images need to have pixel values between 0 - 255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Images need have a color channel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Images need to be 299 pixels by 299 pixels</a:t>
            </a:r>
            <a:endParaRPr/>
          </a:p>
        </p:txBody>
      </p:sp>
      <p:pic>
        <p:nvPicPr>
          <p:cNvPr id="245" name="Google Shape;2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806" y="2311200"/>
            <a:ext cx="2842399" cy="236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Efficiency</a:t>
            </a:r>
            <a:r>
              <a:rPr lang="en"/>
              <a:t> of Loading Images </a:t>
            </a:r>
            <a:endParaRPr/>
          </a:p>
        </p:txBody>
      </p:sp>
      <p:sp>
        <p:nvSpPr>
          <p:cNvPr id="251" name="Google Shape;25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through this </a:t>
            </a:r>
            <a:r>
              <a:rPr lang="en"/>
              <a:t>script</a:t>
            </a:r>
            <a:r>
              <a:rPr lang="en"/>
              <a:t> takes about a hour to complete. There are two ways to run it: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the model script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problem with this script is that if the model needs to be adjusted, we would need to run the whole script again.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Loading the images into a np files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images will be </a:t>
            </a:r>
            <a:r>
              <a:rPr lang="en"/>
              <a:t>converted to a np array then appended to another np array then saved to a np file. This process will take an hour to complete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model can load the file in less than a second. Thus having a very elegant way to have the images loaded in very fast.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  <p:sp>
        <p:nvSpPr>
          <p:cNvPr id="257" name="Google Shape;257;p29"/>
          <p:cNvSpPr txBox="1"/>
          <p:nvPr>
            <p:ph idx="1" type="body"/>
          </p:nvPr>
        </p:nvSpPr>
        <p:spPr>
          <a:xfrm>
            <a:off x="311700" y="1152475"/>
            <a:ext cx="3625800" cy="29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 thoughts were to find a pre-trained transfer learning model for image classification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chose InceptionV3 which has attained greater than 78.1% accuracy in 170 epochs</a:t>
            </a:r>
            <a:endParaRPr/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575" y="1341563"/>
            <a:ext cx="4637574" cy="26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 Compatibility</a:t>
            </a:r>
            <a:endParaRPr/>
          </a:p>
        </p:txBody>
      </p:sp>
      <p:sp>
        <p:nvSpPr>
          <p:cNvPr id="264" name="Google Shape;264;p30"/>
          <p:cNvSpPr txBox="1"/>
          <p:nvPr>
            <p:ph idx="1" type="body"/>
          </p:nvPr>
        </p:nvSpPr>
        <p:spPr>
          <a:xfrm>
            <a:off x="4816900" y="1152475"/>
            <a:ext cx="4015500" cy="3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 has the ability to allow GPU compatibility for high intensity computations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installed Tensorflow GPU and downloaded proper drivers for our Tensorflow version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Computation speed increased from 3 minute epochs to 4 second epochs with a RTX 2080 Super</a:t>
            </a:r>
            <a:endParaRPr/>
          </a:p>
        </p:txBody>
      </p:sp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50" y="1481975"/>
            <a:ext cx="4556526" cy="27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Obtain Proper Splits of Data</a:t>
            </a:r>
            <a:endParaRPr/>
          </a:p>
        </p:txBody>
      </p:sp>
      <p:sp>
        <p:nvSpPr>
          <p:cNvPr id="271" name="Google Shape;271;p31"/>
          <p:cNvSpPr txBox="1"/>
          <p:nvPr>
            <p:ph idx="1" type="body"/>
          </p:nvPr>
        </p:nvSpPr>
        <p:spPr>
          <a:xfrm>
            <a:off x="311700" y="1152475"/>
            <a:ext cx="3707400" cy="3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Needed 10 splits of training and testing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needed to be 299x299 pixels for the InceptionV3 pre-processing pipeline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Hour of computation time per split of data being obtained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as numpy arrays to drastically speed up image loading time into Jupyter Notebook</a:t>
            </a:r>
            <a:endParaRPr/>
          </a:p>
        </p:txBody>
      </p:sp>
      <p:pic>
        <p:nvPicPr>
          <p:cNvPr id="272" name="Google Shape;2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825" y="951688"/>
            <a:ext cx="388496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20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developed a model with a 92% accuracy with the purpose of assisting doctors in identifying pneumonia is the lungs of patients with COVID-19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Through preprocessing, the inputted images are resized, eliminating unnecessary </a:t>
            </a:r>
            <a:r>
              <a:rPr lang="en"/>
              <a:t>detail. This allows the model to more accurately classify abnormal levels of opacity which may indicate pneumonia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375" y="3338275"/>
            <a:ext cx="1560800" cy="15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15477" l="26195" r="25704" t="14582"/>
          <a:stretch/>
        </p:blipFill>
        <p:spPr>
          <a:xfrm>
            <a:off x="2452000" y="3231475"/>
            <a:ext cx="1220274" cy="177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InceptionV3 Pre-processing</a:t>
            </a:r>
            <a:endParaRPr/>
          </a:p>
        </p:txBody>
      </p:sp>
      <p:sp>
        <p:nvSpPr>
          <p:cNvPr id="278" name="Google Shape;278;p32"/>
          <p:cNvSpPr txBox="1"/>
          <p:nvPr>
            <p:ph idx="1" type="body"/>
          </p:nvPr>
        </p:nvSpPr>
        <p:spPr>
          <a:xfrm>
            <a:off x="311700" y="1152475"/>
            <a:ext cx="5036400" cy="3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InceptionV3’s pre-processing functions will allow us to make sure that the images in our arrays are all of the same 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pre-processing may shorten model training time and also speed up model inference</a:t>
            </a:r>
            <a:endParaRPr/>
          </a:p>
        </p:txBody>
      </p:sp>
      <p:pic>
        <p:nvPicPr>
          <p:cNvPr id="279" name="Google Shape;2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675" y="1283075"/>
            <a:ext cx="3191051" cy="31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Run-through </a:t>
            </a:r>
            <a:endParaRPr/>
          </a:p>
        </p:txBody>
      </p:sp>
      <p:sp>
        <p:nvSpPr>
          <p:cNvPr id="285" name="Google Shape;285;p33"/>
          <p:cNvSpPr txBox="1"/>
          <p:nvPr>
            <p:ph idx="1" type="body"/>
          </p:nvPr>
        </p:nvSpPr>
        <p:spPr>
          <a:xfrm>
            <a:off x="311700" y="1152475"/>
            <a:ext cx="8652600" cy="18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Passing our first set of data through the model before any obtained weights gave us around 50% validation 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all 10 data sets we obtained around 88% validation accuracy</a:t>
            </a:r>
            <a:endParaRPr/>
          </a:p>
        </p:txBody>
      </p:sp>
      <p:pic>
        <p:nvPicPr>
          <p:cNvPr id="286" name="Google Shape;2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163" y="2870526"/>
            <a:ext cx="7869674" cy="1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Tuner</a:t>
            </a:r>
            <a:endParaRPr/>
          </a:p>
        </p:txBody>
      </p:sp>
      <p:sp>
        <p:nvSpPr>
          <p:cNvPr id="292" name="Google Shape;292;p34"/>
          <p:cNvSpPr txBox="1"/>
          <p:nvPr>
            <p:ph idx="1" type="body"/>
          </p:nvPr>
        </p:nvSpPr>
        <p:spPr>
          <a:xfrm>
            <a:off x="311700" y="1152475"/>
            <a:ext cx="4154700" cy="3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We used Keras Tuner to test our model for optimization, looking for our highest validation accuracy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Keras Tuner allowed us to find different hyper </a:t>
            </a:r>
            <a:r>
              <a:rPr lang="en"/>
              <a:t>parameters</a:t>
            </a:r>
            <a:r>
              <a:rPr lang="en"/>
              <a:t> in a specified range for the units in our dense layers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On our first of 10 sets of data, we obtained a validation accuracy of ~57%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763" y="2071688"/>
            <a:ext cx="381952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" y="3641150"/>
            <a:ext cx="845820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Run-through After Optimization</a:t>
            </a:r>
            <a:endParaRPr/>
          </a:p>
        </p:txBody>
      </p:sp>
      <p:sp>
        <p:nvSpPr>
          <p:cNvPr id="300" name="Google Shape;300;p35"/>
          <p:cNvSpPr txBox="1"/>
          <p:nvPr>
            <p:ph idx="1" type="body"/>
          </p:nvPr>
        </p:nvSpPr>
        <p:spPr>
          <a:xfrm>
            <a:off x="311700" y="1152475"/>
            <a:ext cx="2638800" cy="3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Keras Tuner optimizations, we ran all 10 sets of data through the model again for re-training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Obtained 92% test accuracy and 96.5% training accuracy</a:t>
            </a:r>
            <a:endParaRPr/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925" y="1017725"/>
            <a:ext cx="215265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2900" y="2322650"/>
            <a:ext cx="5888700" cy="2633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 After Optimization</a:t>
            </a:r>
            <a:endParaRPr/>
          </a:p>
        </p:txBody>
      </p:sp>
      <p:pic>
        <p:nvPicPr>
          <p:cNvPr id="308" name="Google Shape;3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90428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9085" y="1170125"/>
            <a:ext cx="3782516" cy="29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315" name="Google Shape;31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Cancer Imaging Archive COVID Pneumonia Dataset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K-Fold Cross Validation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Math Behind </a:t>
            </a:r>
            <a:r>
              <a:rPr lang="en" u="sng">
                <a:solidFill>
                  <a:schemeClr val="hlink"/>
                </a:solidFill>
                <a:hlinkClick r:id="rId6"/>
              </a:rPr>
              <a:t>Rotating</a:t>
            </a:r>
            <a:r>
              <a:rPr lang="en" u="sng">
                <a:solidFill>
                  <a:schemeClr val="hlink"/>
                </a:solidFill>
                <a:hlinkClick r:id="rId7"/>
              </a:rPr>
              <a:t> Images and Getting Max Area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Rotating Images and Getting Max Area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Balance out</a:t>
            </a:r>
            <a:r>
              <a:rPr lang="en"/>
              <a:t> </a:t>
            </a:r>
            <a:r>
              <a:rPr lang="en"/>
              <a:t>the data in order to develop a suitable training set and avoid </a:t>
            </a:r>
            <a:r>
              <a:rPr lang="en"/>
              <a:t>patient</a:t>
            </a:r>
            <a:r>
              <a:rPr lang="en"/>
              <a:t> bias and data imbalance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 a model which accurately classifies the chest X-Rays of COVID-19 patients into one of four cate</a:t>
            </a:r>
            <a:r>
              <a:rPr lang="en"/>
              <a:t>gories of pneumonia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100" y="3076725"/>
            <a:ext cx="1494000" cy="158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25" y="3363150"/>
            <a:ext cx="1494000" cy="158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875" y="3221875"/>
            <a:ext cx="1494000" cy="158204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538625" y="2719825"/>
            <a:ext cx="244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Input: Images of Chest X-rays</a:t>
            </a:r>
            <a:endParaRPr sz="1100">
              <a:solidFill>
                <a:schemeClr val="lt2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8275" y="3185338"/>
            <a:ext cx="1441725" cy="13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3774950" y="2691500"/>
            <a:ext cx="185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CNN: InceptionV3, plus our own set of layers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2942400" y="3717925"/>
            <a:ext cx="832500" cy="22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6932400" y="3200875"/>
            <a:ext cx="1678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FFFF"/>
                </a:solidFill>
                <a:latin typeface="Georgia"/>
                <a:ea typeface="Georgia"/>
                <a:cs typeface="Georgia"/>
                <a:sym typeface="Georgia"/>
              </a:rPr>
              <a:t>Categories</a:t>
            </a:r>
            <a:endParaRPr b="1" u="sng">
              <a:solidFill>
                <a:srgbClr val="00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FF"/>
                </a:solidFill>
                <a:latin typeface="Georgia"/>
                <a:ea typeface="Georgia"/>
                <a:cs typeface="Georgia"/>
                <a:sym typeface="Georgia"/>
              </a:rPr>
              <a:t>Typical</a:t>
            </a:r>
            <a:endParaRPr b="1">
              <a:solidFill>
                <a:srgbClr val="00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FF"/>
                </a:solidFill>
                <a:latin typeface="Georgia"/>
                <a:ea typeface="Georgia"/>
                <a:cs typeface="Georgia"/>
                <a:sym typeface="Georgia"/>
              </a:rPr>
              <a:t>Atypical</a:t>
            </a:r>
            <a:endParaRPr b="1">
              <a:solidFill>
                <a:srgbClr val="00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FF"/>
                </a:solidFill>
                <a:latin typeface="Georgia"/>
                <a:ea typeface="Georgia"/>
                <a:cs typeface="Georgia"/>
                <a:sym typeface="Georgia"/>
              </a:rPr>
              <a:t>Indeterminate</a:t>
            </a:r>
            <a:endParaRPr b="1">
              <a:solidFill>
                <a:srgbClr val="00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FF"/>
                </a:solidFill>
                <a:latin typeface="Georgia"/>
                <a:ea typeface="Georgia"/>
                <a:cs typeface="Georgia"/>
                <a:sym typeface="Georgia"/>
              </a:rPr>
              <a:t>Negative</a:t>
            </a:r>
            <a:endParaRPr b="1">
              <a:solidFill>
                <a:srgbClr val="00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5769950" y="3717925"/>
            <a:ext cx="832500" cy="22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Categories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Typical: lungs containing the typical signs for pneumonia, which are certain levels of opacity in certain lobes of the lungs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Atypical: lungs containing other abnormalities other than the typical signs for pneumonia, e.g. pulmonary edema, lobar consolidation, 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Indeterminate: lungs which do not contain the typical signs for pneumonia but do contain certain opacities indicative of airspace disease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Negative: lungs which do not contain pneumonia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150" y="3587775"/>
            <a:ext cx="1592873" cy="132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2598" y="3587772"/>
            <a:ext cx="1592873" cy="1323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38" y="3587775"/>
            <a:ext cx="1523932" cy="132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Source: MIDRC-RICORD Radiology Database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342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sourced from Cancer Imaging Archive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Released in an anonymized form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Maintains patient confidentiality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information we have access to is the patient’s gender and age at the time of the scan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925" y="1553438"/>
            <a:ext cx="2275150" cy="2540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95" name="Google Shape;95;p17"/>
          <p:cNvGrpSpPr/>
          <p:nvPr/>
        </p:nvGrpSpPr>
        <p:grpSpPr>
          <a:xfrm>
            <a:off x="7649075" y="3027313"/>
            <a:ext cx="580500" cy="1097500"/>
            <a:chOff x="2639800" y="834625"/>
            <a:chExt cx="580500" cy="1097500"/>
          </a:xfrm>
        </p:grpSpPr>
        <p:sp>
          <p:nvSpPr>
            <p:cNvPr id="96" name="Google Shape;96;p17"/>
            <p:cNvSpPr/>
            <p:nvPr/>
          </p:nvSpPr>
          <p:spPr>
            <a:xfrm rot="-5400000">
              <a:off x="2639800" y="1351625"/>
              <a:ext cx="580500" cy="580500"/>
            </a:xfrm>
            <a:prstGeom prst="flowChartDelay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2639800" y="834625"/>
              <a:ext cx="580500" cy="5805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17"/>
          <p:cNvSpPr txBox="1"/>
          <p:nvPr/>
        </p:nvSpPr>
        <p:spPr>
          <a:xfrm>
            <a:off x="6801725" y="1679975"/>
            <a:ext cx="2275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Details: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Name -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Residence -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Age - 59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Gender - Male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7564075" y="2035200"/>
            <a:ext cx="1126500" cy="147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7894150" y="2242425"/>
            <a:ext cx="796500" cy="147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Parsing through Anonymized Data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5631950" y="1152475"/>
            <a:ext cx="320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Two accompanying data files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Clinical data file which associates scans with a category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Annotations file which associates scans with a given patient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file names of scans create correspondences between the scan and the files, allowing us to cross reference the scan between each file</a:t>
            </a:r>
            <a:endParaRPr/>
          </a:p>
        </p:txBody>
      </p:sp>
      <p:grpSp>
        <p:nvGrpSpPr>
          <p:cNvPr id="107" name="Google Shape;107;p18"/>
          <p:cNvGrpSpPr/>
          <p:nvPr/>
        </p:nvGrpSpPr>
        <p:grpSpPr>
          <a:xfrm>
            <a:off x="4047583" y="1153605"/>
            <a:ext cx="1048837" cy="1218093"/>
            <a:chOff x="1705450" y="734925"/>
            <a:chExt cx="1134000" cy="1317000"/>
          </a:xfrm>
        </p:grpSpPr>
        <p:sp>
          <p:nvSpPr>
            <p:cNvPr id="108" name="Google Shape;108;p18"/>
            <p:cNvSpPr/>
            <p:nvPr/>
          </p:nvSpPr>
          <p:spPr>
            <a:xfrm rot="10800000">
              <a:off x="1805350" y="734925"/>
              <a:ext cx="934200" cy="934200"/>
            </a:xfrm>
            <a:prstGeom prst="foldedCorner">
              <a:avLst>
                <a:gd fmla="val 24261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8"/>
            <p:cNvSpPr txBox="1"/>
            <p:nvPr/>
          </p:nvSpPr>
          <p:spPr>
            <a:xfrm>
              <a:off x="1705450" y="1669125"/>
              <a:ext cx="1134000" cy="38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</a:rPr>
                <a:t>Annotations</a:t>
              </a:r>
              <a:endParaRPr sz="1100">
                <a:solidFill>
                  <a:srgbClr val="FFFFFF"/>
                </a:solidFill>
              </a:endParaRPr>
            </a:p>
          </p:txBody>
        </p:sp>
      </p:grpSp>
      <p:grpSp>
        <p:nvGrpSpPr>
          <p:cNvPr id="110" name="Google Shape;110;p18"/>
          <p:cNvGrpSpPr/>
          <p:nvPr/>
        </p:nvGrpSpPr>
        <p:grpSpPr>
          <a:xfrm>
            <a:off x="2291806" y="1153596"/>
            <a:ext cx="892595" cy="1215858"/>
            <a:chOff x="1774587" y="1939132"/>
            <a:chExt cx="859504" cy="1170895"/>
          </a:xfrm>
        </p:grpSpPr>
        <p:sp>
          <p:nvSpPr>
            <p:cNvPr id="111" name="Google Shape;111;p18"/>
            <p:cNvSpPr/>
            <p:nvPr/>
          </p:nvSpPr>
          <p:spPr>
            <a:xfrm rot="10800000">
              <a:off x="1774591" y="1939132"/>
              <a:ext cx="859500" cy="859500"/>
            </a:xfrm>
            <a:prstGeom prst="foldedCorner">
              <a:avLst>
                <a:gd fmla="val 24261" name="adj"/>
              </a:avLst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8"/>
            <p:cNvSpPr txBox="1"/>
            <p:nvPr/>
          </p:nvSpPr>
          <p:spPr>
            <a:xfrm>
              <a:off x="1774587" y="2798627"/>
              <a:ext cx="8595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Clinical Data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sp>
        <p:nvSpPr>
          <p:cNvPr id="113" name="Google Shape;113;p18"/>
          <p:cNvSpPr/>
          <p:nvPr/>
        </p:nvSpPr>
        <p:spPr>
          <a:xfrm>
            <a:off x="512715" y="1135134"/>
            <a:ext cx="915900" cy="1218000"/>
          </a:xfrm>
          <a:prstGeom prst="can">
            <a:avLst>
              <a:gd fmla="val 25000" name="adj"/>
            </a:avLst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Dataset</a:t>
            </a:r>
            <a:endParaRPr sz="1600"/>
          </a:p>
        </p:txBody>
      </p:sp>
      <p:grpSp>
        <p:nvGrpSpPr>
          <p:cNvPr id="114" name="Google Shape;114;p18"/>
          <p:cNvGrpSpPr/>
          <p:nvPr/>
        </p:nvGrpSpPr>
        <p:grpSpPr>
          <a:xfrm>
            <a:off x="4281750" y="3861288"/>
            <a:ext cx="580500" cy="1097500"/>
            <a:chOff x="2639800" y="834625"/>
            <a:chExt cx="580500" cy="1097500"/>
          </a:xfrm>
        </p:grpSpPr>
        <p:sp>
          <p:nvSpPr>
            <p:cNvPr id="115" name="Google Shape;115;p18"/>
            <p:cNvSpPr/>
            <p:nvPr/>
          </p:nvSpPr>
          <p:spPr>
            <a:xfrm rot="-5400000">
              <a:off x="2639800" y="1351625"/>
              <a:ext cx="580500" cy="580500"/>
            </a:xfrm>
            <a:prstGeom prst="flowChartDelay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2639800" y="834625"/>
              <a:ext cx="580500" cy="5805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00" y="3269225"/>
            <a:ext cx="1238850" cy="890925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" name="Google Shape;118;p18"/>
          <p:cNvSpPr txBox="1"/>
          <p:nvPr/>
        </p:nvSpPr>
        <p:spPr>
          <a:xfrm>
            <a:off x="189775" y="2525150"/>
            <a:ext cx="157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Scan is sourced from dataset.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1880850" y="2525150"/>
            <a:ext cx="1714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Scan is looked up in the CD file and assigned a category.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3714750" y="2485438"/>
            <a:ext cx="1714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Scan is cross compared with the annotations and associated with a patient.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Memorization Problem: Initial Approach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 approach was to pool scans and associate them with their labels before the 75/25 split, disregarding their associations with the patient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caused the same patient’s scan to appear in both the train and test 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Causes the model to MEMORIZE the appearance of the patient instead of meaningfully recognizing features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150" y="1017725"/>
            <a:ext cx="1371700" cy="13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7543850" y="2371650"/>
            <a:ext cx="99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Test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5173750" y="2371650"/>
            <a:ext cx="99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Train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525" y="2771850"/>
            <a:ext cx="1238850" cy="890925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525" y="2924250"/>
            <a:ext cx="1238850" cy="890925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525" y="3076638"/>
            <a:ext cx="1238850" cy="890925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525" y="3229050"/>
            <a:ext cx="1238850" cy="890925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6150" y="3381438"/>
            <a:ext cx="1238850" cy="890925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1000" y="2771850"/>
            <a:ext cx="1238850" cy="890925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3625" y="2924238"/>
            <a:ext cx="1238850" cy="890925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3625" y="3076638"/>
            <a:ext cx="1238850" cy="890925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8" name="Google Shape;138;p19"/>
          <p:cNvCxnSpPr>
            <a:stCxn id="134" idx="3"/>
            <a:endCxn id="135" idx="1"/>
          </p:cNvCxnSpPr>
          <p:nvPr/>
        </p:nvCxnSpPr>
        <p:spPr>
          <a:xfrm flipH="1" rot="10800000">
            <a:off x="6565000" y="3217300"/>
            <a:ext cx="585900" cy="6096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19"/>
          <p:cNvSpPr txBox="1"/>
          <p:nvPr/>
        </p:nvSpPr>
        <p:spPr>
          <a:xfrm>
            <a:off x="4572000" y="4388625"/>
            <a:ext cx="457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Here the same patient’s scans are split across both the train and test sets. This will cause the model to simply memorize the patient’s appearance.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Memorization Problem: Leave-Several-Out</a:t>
            </a:r>
            <a:endParaRPr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ensure that our model does not memorize patients, a more delicate split is required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Grouping the scans by patient and then perform our train/test split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ensures that no patient will have scans in both the train and test 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perform this splitting process multiple times and train our model on a different split each iteration</a:t>
            </a:r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14922" t="0"/>
          <a:stretch/>
        </p:blipFill>
        <p:spPr>
          <a:xfrm>
            <a:off x="4833112" y="1834663"/>
            <a:ext cx="4049775" cy="18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Memorization Problem</a:t>
            </a:r>
            <a:r>
              <a:rPr lang="en"/>
              <a:t>: Splitting Across Patients</a:t>
            </a:r>
            <a:endParaRPr/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Splitting script generates a 75/25 split of patients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Ensures variability - each split is different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 splits are created and then utilized in the training process via the Leave-k-out technique</a:t>
            </a:r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713" y="1256225"/>
            <a:ext cx="1152676" cy="11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/>
          <p:nvPr/>
        </p:nvSpPr>
        <p:spPr>
          <a:xfrm>
            <a:off x="103902" y="1206997"/>
            <a:ext cx="915900" cy="1218000"/>
          </a:xfrm>
          <a:prstGeom prst="can">
            <a:avLst>
              <a:gd fmla="val 25000" name="adj"/>
            </a:avLst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Dataset</a:t>
            </a:r>
            <a:endParaRPr sz="1600"/>
          </a:p>
        </p:txBody>
      </p:sp>
      <p:sp>
        <p:nvSpPr>
          <p:cNvPr id="155" name="Google Shape;155;p21"/>
          <p:cNvSpPr txBox="1"/>
          <p:nvPr/>
        </p:nvSpPr>
        <p:spPr>
          <a:xfrm>
            <a:off x="1493113" y="2375775"/>
            <a:ext cx="136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Splitting script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1164613" y="1710650"/>
            <a:ext cx="328500" cy="35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2935388" y="1710650"/>
            <a:ext cx="328500" cy="35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21"/>
          <p:cNvGrpSpPr/>
          <p:nvPr/>
        </p:nvGrpSpPr>
        <p:grpSpPr>
          <a:xfrm>
            <a:off x="3404552" y="1116567"/>
            <a:ext cx="282645" cy="534373"/>
            <a:chOff x="2639800" y="834625"/>
            <a:chExt cx="580500" cy="1097500"/>
          </a:xfrm>
        </p:grpSpPr>
        <p:sp>
          <p:nvSpPr>
            <p:cNvPr id="159" name="Google Shape;159;p21"/>
            <p:cNvSpPr/>
            <p:nvPr/>
          </p:nvSpPr>
          <p:spPr>
            <a:xfrm rot="-5400000">
              <a:off x="2639800" y="1351625"/>
              <a:ext cx="580500" cy="580500"/>
            </a:xfrm>
            <a:prstGeom prst="flowChartDelay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2639800" y="834625"/>
              <a:ext cx="580500" cy="5805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21"/>
          <p:cNvGrpSpPr/>
          <p:nvPr/>
        </p:nvGrpSpPr>
        <p:grpSpPr>
          <a:xfrm>
            <a:off x="3796723" y="1116567"/>
            <a:ext cx="282645" cy="534373"/>
            <a:chOff x="2639800" y="834625"/>
            <a:chExt cx="580500" cy="1097500"/>
          </a:xfrm>
        </p:grpSpPr>
        <p:sp>
          <p:nvSpPr>
            <p:cNvPr id="162" name="Google Shape;162;p21"/>
            <p:cNvSpPr/>
            <p:nvPr/>
          </p:nvSpPr>
          <p:spPr>
            <a:xfrm rot="-5400000">
              <a:off x="2639800" y="1351625"/>
              <a:ext cx="580500" cy="580500"/>
            </a:xfrm>
            <a:prstGeom prst="flowChartDelay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2639800" y="834625"/>
              <a:ext cx="580500" cy="5805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21"/>
          <p:cNvGrpSpPr/>
          <p:nvPr/>
        </p:nvGrpSpPr>
        <p:grpSpPr>
          <a:xfrm>
            <a:off x="4188895" y="1116567"/>
            <a:ext cx="282645" cy="534373"/>
            <a:chOff x="2639800" y="834625"/>
            <a:chExt cx="580500" cy="1097500"/>
          </a:xfrm>
        </p:grpSpPr>
        <p:sp>
          <p:nvSpPr>
            <p:cNvPr id="165" name="Google Shape;165;p21"/>
            <p:cNvSpPr/>
            <p:nvPr/>
          </p:nvSpPr>
          <p:spPr>
            <a:xfrm rot="-5400000">
              <a:off x="2639800" y="1351625"/>
              <a:ext cx="580500" cy="580500"/>
            </a:xfrm>
            <a:prstGeom prst="flowChartDelay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2639800" y="834625"/>
              <a:ext cx="580500" cy="5805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21"/>
          <p:cNvGrpSpPr/>
          <p:nvPr/>
        </p:nvGrpSpPr>
        <p:grpSpPr>
          <a:xfrm>
            <a:off x="3623552" y="1841392"/>
            <a:ext cx="282645" cy="534373"/>
            <a:chOff x="2639800" y="834625"/>
            <a:chExt cx="580500" cy="1097500"/>
          </a:xfrm>
        </p:grpSpPr>
        <p:sp>
          <p:nvSpPr>
            <p:cNvPr id="168" name="Google Shape;168;p21"/>
            <p:cNvSpPr/>
            <p:nvPr/>
          </p:nvSpPr>
          <p:spPr>
            <a:xfrm rot="-5400000">
              <a:off x="2639800" y="1351625"/>
              <a:ext cx="580500" cy="580500"/>
            </a:xfrm>
            <a:prstGeom prst="flowChartDelay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2639800" y="834625"/>
              <a:ext cx="580500" cy="580500"/>
            </a:xfrm>
            <a:prstGeom prst="ellipse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21"/>
          <p:cNvGrpSpPr/>
          <p:nvPr/>
        </p:nvGrpSpPr>
        <p:grpSpPr>
          <a:xfrm>
            <a:off x="3986123" y="1841392"/>
            <a:ext cx="282645" cy="534373"/>
            <a:chOff x="2639800" y="834625"/>
            <a:chExt cx="580500" cy="1097500"/>
          </a:xfrm>
        </p:grpSpPr>
        <p:sp>
          <p:nvSpPr>
            <p:cNvPr id="171" name="Google Shape;171;p21"/>
            <p:cNvSpPr/>
            <p:nvPr/>
          </p:nvSpPr>
          <p:spPr>
            <a:xfrm rot="-5400000">
              <a:off x="2639800" y="1351625"/>
              <a:ext cx="580500" cy="580500"/>
            </a:xfrm>
            <a:prstGeom prst="flowChartDelay">
              <a:avLst/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2639800" y="834625"/>
              <a:ext cx="580500" cy="580500"/>
            </a:xfrm>
            <a:prstGeom prst="ellipse">
              <a:avLst/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3" name="Google Shape;173;p21"/>
          <p:cNvCxnSpPr/>
          <p:nvPr/>
        </p:nvCxnSpPr>
        <p:spPr>
          <a:xfrm rot="10800000">
            <a:off x="3367813" y="1751675"/>
            <a:ext cx="1070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4" name="Google Shape;174;p21"/>
          <p:cNvGrpSpPr/>
          <p:nvPr/>
        </p:nvGrpSpPr>
        <p:grpSpPr>
          <a:xfrm>
            <a:off x="643804" y="3509512"/>
            <a:ext cx="212057" cy="400917"/>
            <a:chOff x="2639800" y="834625"/>
            <a:chExt cx="580500" cy="1097500"/>
          </a:xfrm>
        </p:grpSpPr>
        <p:sp>
          <p:nvSpPr>
            <p:cNvPr id="175" name="Google Shape;175;p21"/>
            <p:cNvSpPr/>
            <p:nvPr/>
          </p:nvSpPr>
          <p:spPr>
            <a:xfrm rot="-5400000">
              <a:off x="2639800" y="1351625"/>
              <a:ext cx="580500" cy="580500"/>
            </a:xfrm>
            <a:prstGeom prst="flowChartDelay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2639800" y="834625"/>
              <a:ext cx="580500" cy="5805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21"/>
          <p:cNvGrpSpPr/>
          <p:nvPr/>
        </p:nvGrpSpPr>
        <p:grpSpPr>
          <a:xfrm>
            <a:off x="937996" y="3509512"/>
            <a:ext cx="212057" cy="400917"/>
            <a:chOff x="2639800" y="834625"/>
            <a:chExt cx="580500" cy="1097500"/>
          </a:xfrm>
        </p:grpSpPr>
        <p:sp>
          <p:nvSpPr>
            <p:cNvPr id="178" name="Google Shape;178;p21"/>
            <p:cNvSpPr/>
            <p:nvPr/>
          </p:nvSpPr>
          <p:spPr>
            <a:xfrm rot="-5400000">
              <a:off x="2639800" y="1351625"/>
              <a:ext cx="580500" cy="580500"/>
            </a:xfrm>
            <a:prstGeom prst="flowChartDelay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2639800" y="834625"/>
              <a:ext cx="580500" cy="5805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21"/>
          <p:cNvGrpSpPr/>
          <p:nvPr/>
        </p:nvGrpSpPr>
        <p:grpSpPr>
          <a:xfrm>
            <a:off x="1232189" y="3509512"/>
            <a:ext cx="212057" cy="400917"/>
            <a:chOff x="2639800" y="834625"/>
            <a:chExt cx="580500" cy="1097500"/>
          </a:xfrm>
        </p:grpSpPr>
        <p:sp>
          <p:nvSpPr>
            <p:cNvPr id="181" name="Google Shape;181;p21"/>
            <p:cNvSpPr/>
            <p:nvPr/>
          </p:nvSpPr>
          <p:spPr>
            <a:xfrm rot="-5400000">
              <a:off x="2639800" y="1351625"/>
              <a:ext cx="580500" cy="580500"/>
            </a:xfrm>
            <a:prstGeom prst="flowChartDelay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2639800" y="834625"/>
              <a:ext cx="580500" cy="5805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1"/>
          <p:cNvGrpSpPr/>
          <p:nvPr/>
        </p:nvGrpSpPr>
        <p:grpSpPr>
          <a:xfrm>
            <a:off x="808089" y="4053247"/>
            <a:ext cx="212057" cy="400917"/>
            <a:chOff x="2639800" y="834625"/>
            <a:chExt cx="580500" cy="1097500"/>
          </a:xfrm>
        </p:grpSpPr>
        <p:sp>
          <p:nvSpPr>
            <p:cNvPr id="184" name="Google Shape;184;p21"/>
            <p:cNvSpPr/>
            <p:nvPr/>
          </p:nvSpPr>
          <p:spPr>
            <a:xfrm rot="-5400000">
              <a:off x="2639800" y="1351625"/>
              <a:ext cx="580500" cy="580500"/>
            </a:xfrm>
            <a:prstGeom prst="flowChartDelay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2639800" y="834625"/>
              <a:ext cx="580500" cy="580500"/>
            </a:xfrm>
            <a:prstGeom prst="ellipse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1"/>
          <p:cNvGrpSpPr/>
          <p:nvPr/>
        </p:nvGrpSpPr>
        <p:grpSpPr>
          <a:xfrm>
            <a:off x="1080077" y="4053247"/>
            <a:ext cx="212057" cy="400917"/>
            <a:chOff x="2639800" y="834625"/>
            <a:chExt cx="580500" cy="1097500"/>
          </a:xfrm>
        </p:grpSpPr>
        <p:sp>
          <p:nvSpPr>
            <p:cNvPr id="187" name="Google Shape;187;p21"/>
            <p:cNvSpPr/>
            <p:nvPr/>
          </p:nvSpPr>
          <p:spPr>
            <a:xfrm rot="-5400000">
              <a:off x="2639800" y="1351625"/>
              <a:ext cx="580500" cy="580500"/>
            </a:xfrm>
            <a:prstGeom prst="flowChartDelay">
              <a:avLst/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2639800" y="834625"/>
              <a:ext cx="580500" cy="580500"/>
            </a:xfrm>
            <a:prstGeom prst="ellipse">
              <a:avLst/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9" name="Google Shape;189;p21"/>
          <p:cNvCxnSpPr/>
          <p:nvPr/>
        </p:nvCxnSpPr>
        <p:spPr>
          <a:xfrm rot="10800000">
            <a:off x="616070" y="3985905"/>
            <a:ext cx="802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1"/>
          <p:cNvSpPr txBox="1"/>
          <p:nvPr/>
        </p:nvSpPr>
        <p:spPr>
          <a:xfrm>
            <a:off x="1526400" y="3755050"/>
            <a:ext cx="55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x10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2163538" y="3808300"/>
            <a:ext cx="328500" cy="35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7662" y="3300050"/>
            <a:ext cx="1371700" cy="13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